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449" r:id="rId2"/>
    <p:sldId id="826" r:id="rId3"/>
    <p:sldId id="841" r:id="rId4"/>
    <p:sldId id="853" r:id="rId5"/>
    <p:sldId id="854" r:id="rId6"/>
    <p:sldId id="842" r:id="rId7"/>
    <p:sldId id="843" r:id="rId8"/>
    <p:sldId id="886" r:id="rId9"/>
    <p:sldId id="844" r:id="rId10"/>
    <p:sldId id="846" r:id="rId11"/>
    <p:sldId id="845" r:id="rId12"/>
    <p:sldId id="847" r:id="rId13"/>
    <p:sldId id="852" r:id="rId14"/>
    <p:sldId id="861" r:id="rId15"/>
    <p:sldId id="862" r:id="rId16"/>
    <p:sldId id="863" r:id="rId17"/>
    <p:sldId id="868" r:id="rId18"/>
    <p:sldId id="869" r:id="rId19"/>
    <p:sldId id="870" r:id="rId20"/>
    <p:sldId id="871" r:id="rId21"/>
    <p:sldId id="873" r:id="rId22"/>
    <p:sldId id="874" r:id="rId23"/>
    <p:sldId id="876" r:id="rId24"/>
    <p:sldId id="878" r:id="rId25"/>
    <p:sldId id="879" r:id="rId26"/>
    <p:sldId id="875" r:id="rId27"/>
    <p:sldId id="885" r:id="rId28"/>
    <p:sldId id="881" r:id="rId29"/>
    <p:sldId id="882" r:id="rId30"/>
    <p:sldId id="877" r:id="rId31"/>
    <p:sldId id="884" r:id="rId32"/>
    <p:sldId id="851" r:id="rId33"/>
    <p:sldId id="883" r:id="rId34"/>
    <p:sldId id="72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192" userDrawn="1">
          <p15:clr>
            <a:srgbClr val="A4A3A4"/>
          </p15:clr>
        </p15:guide>
        <p15:guide id="10" pos="7488" userDrawn="1">
          <p15:clr>
            <a:srgbClr val="A4A3A4"/>
          </p15:clr>
        </p15:guide>
        <p15:guide id="11" pos="2040" userDrawn="1">
          <p15:clr>
            <a:srgbClr val="A4A3A4"/>
          </p15:clr>
        </p15:guide>
        <p15:guide id="1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86F8"/>
    <a:srgbClr val="0056B7"/>
    <a:srgbClr val="FFF200"/>
    <a:srgbClr val="F7921D"/>
    <a:srgbClr val="FFF96E"/>
    <a:srgbClr val="FFFCB4"/>
    <a:srgbClr val="404040"/>
    <a:srgbClr val="FEBE10"/>
    <a:srgbClr val="FCE831"/>
    <a:srgbClr val="006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2" autoAdjust="0"/>
    <p:restoredTop sz="93264" autoAdjust="0"/>
  </p:normalViewPr>
  <p:slideViewPr>
    <p:cSldViewPr snapToGrid="0" snapToObjects="1">
      <p:cViewPr varScale="1">
        <p:scale>
          <a:sx n="83" d="100"/>
          <a:sy n="83" d="100"/>
        </p:scale>
        <p:origin x="698" y="36"/>
      </p:cViewPr>
      <p:guideLst>
        <p:guide orient="horz" pos="2160"/>
        <p:guide pos="3840"/>
        <p:guide pos="7680"/>
        <p:guide/>
        <p:guide orient="horz" pos="864"/>
        <p:guide orient="horz" pos="4320"/>
        <p:guide orient="horz"/>
        <p:guide orient="horz" pos="3744"/>
        <p:guide pos="192"/>
        <p:guide pos="7488"/>
        <p:guide pos="2040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E267E-2F36-8F40-8A1A-78EA113444C2}" type="datetimeFigureOut">
              <a:rPr lang="en-US" smtClean="0"/>
              <a:t>3/1/2017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E5C1-AAC5-3444-B246-FA81927D5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92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8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17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9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23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347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Hadoop</a:t>
            </a:r>
            <a:r>
              <a:rPr lang="en-US" b="1" baseline="0" dirty="0"/>
              <a:t> &amp; </a:t>
            </a:r>
            <a:r>
              <a:rPr lang="en-US" b="1" dirty="0"/>
              <a:t>Spark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capabilities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Distributed in-memory </a:t>
            </a:r>
            <a:r>
              <a:rPr lang="en-US" dirty="0"/>
              <a:t>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Columnar compression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EDA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Data Munging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Unsupervised Learning Algorithms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Model deployment via </a:t>
            </a:r>
            <a:r>
              <a:rPr lang="en-US" b="1" dirty="0"/>
              <a:t>POJO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253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88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3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83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3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B68F-176C-5246-B683-128514EAA198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DD81-9004-0C43-BC9F-24E0066199D6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E8395-95CC-6044-9994-186CCF16F283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6E0D-DEA1-3F4F-89FE-606BB978F5E5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AF8D-0F7F-1F49-899A-5D2545C1282D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0C30-621E-B244-B875-EA3C29ABCFA9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1D5D-5868-FE40-ADA4-E805CD85C037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4979-A3A2-5B47-8146-4400AC82C453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6CF9-4CC1-C644-BB2B-06B07F237E48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pPr algn="ctr"/>
            <a:fld id="{AA86B56C-D57F-B34A-875F-BB0FA4F633A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B763-E2D2-8243-8F33-7E282929A574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341C-732A-5644-A31E-8FB8EE95DBCA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2535E-A4B9-D848-9FAA-3F3F530F16CB}" type="datetime1">
              <a:rPr lang="en-US" smtClean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6B56C-D57F-B34A-875F-BB0FA4F6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tiff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9.tiff"/><Relationship Id="rId10" Type="http://schemas.microsoft.com/office/2007/relationships/hdphoto" Target="../media/hdphoto1.wdp"/><Relationship Id="rId4" Type="http://schemas.openxmlformats.org/officeDocument/2006/relationships/hyperlink" Target="https://www.youtube.com/v/UGW3cT_cZLc&amp;autoplay=1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tiff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9.tiff"/><Relationship Id="rId10" Type="http://schemas.microsoft.com/office/2007/relationships/hdphoto" Target="../media/hdphoto1.wdp"/><Relationship Id="rId4" Type="http://schemas.openxmlformats.org/officeDocument/2006/relationships/hyperlink" Target="https://www.youtube.com/v/UGW3cT_cZLc&amp;autoplay=1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h2o.ai/gartner-magic-quadran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833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84067"/>
            <a:ext cx="10363200" cy="1271533"/>
          </a:xfrm>
        </p:spPr>
        <p:txBody>
          <a:bodyPr>
            <a:noAutofit/>
          </a:bodyPr>
          <a:lstStyle/>
          <a:p>
            <a:r>
              <a:rPr lang="en-US" sz="5400" dirty="0"/>
              <a:t>Machine Learning with H</a:t>
            </a:r>
            <a:r>
              <a:rPr lang="en-US" sz="5400" baseline="-25000" dirty="0"/>
              <a:t>2</a:t>
            </a:r>
            <a:r>
              <a:rPr lang="en-US" sz="5400" dirty="0"/>
              <a:t>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3608" y="2415763"/>
            <a:ext cx="5653992" cy="2414413"/>
          </a:xfrm>
        </p:spPr>
        <p:txBody>
          <a:bodyPr>
            <a:noAutofit/>
          </a:bodyPr>
          <a:lstStyle/>
          <a:p>
            <a:r>
              <a:rPr lang="en-US" sz="3200" dirty="0"/>
              <a:t>Jo-fai (Joe) Chow</a:t>
            </a:r>
          </a:p>
          <a:p>
            <a:r>
              <a:rPr lang="en-US" sz="2800" dirty="0"/>
              <a:t>Data Scientist</a:t>
            </a:r>
          </a:p>
          <a:p>
            <a:r>
              <a:rPr lang="en-US" sz="2800" dirty="0"/>
              <a:t>joe@h2o.ai</a:t>
            </a:r>
          </a:p>
          <a:p>
            <a:r>
              <a:rPr lang="en-US" sz="2800" dirty="0"/>
              <a:t>@matlabulous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659657"/>
            <a:ext cx="1036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ODSC Masterclass Summit</a:t>
            </a:r>
          </a:p>
          <a:p>
            <a:pPr algn="ctr"/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March, 2017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822" y="2746769"/>
            <a:ext cx="3945699" cy="15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16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0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1732" y="1623082"/>
            <a:ext cx="9822391" cy="4896834"/>
            <a:chOff x="1129306" y="1617116"/>
            <a:chExt cx="9822391" cy="4896834"/>
          </a:xfrm>
        </p:grpSpPr>
        <p:sp>
          <p:nvSpPr>
            <p:cNvPr id="284" name="Rectangle 283">
              <a:hlinkClick r:id="rId4" tooltip="Video"/>
            </p:cNvPr>
            <p:cNvSpPr/>
            <p:nvPr/>
          </p:nvSpPr>
          <p:spPr>
            <a:xfrm>
              <a:off x="2524204" y="2298191"/>
              <a:ext cx="7659895" cy="2276359"/>
            </a:xfrm>
            <a:prstGeom prst="rect">
              <a:avLst/>
            </a:prstGeom>
            <a:solidFill>
              <a:srgbClr val="FAE807">
                <a:alpha val="81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36440" y="2850209"/>
              <a:ext cx="1304512" cy="795234"/>
              <a:chOff x="4557059" y="2576160"/>
              <a:chExt cx="1304512" cy="795234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4202" y="1617116"/>
              <a:ext cx="7659897" cy="663815"/>
              <a:chOff x="1330401" y="1343066"/>
              <a:chExt cx="7659897" cy="663815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330401" y="1343066"/>
                <a:ext cx="4087549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17950" y="1343066"/>
                <a:ext cx="1504361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922312" y="1343066"/>
                <a:ext cx="2067986" cy="663815"/>
              </a:xfrm>
              <a:prstGeom prst="rect">
                <a:avLst/>
              </a:prstGeom>
              <a:solidFill>
                <a:sysClr val="window" lastClr="FFFFFF">
                  <a:lumMod val="85000"/>
                  <a:alpha val="50000"/>
                </a:sys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1129306" y="1641170"/>
              <a:ext cx="1044429" cy="43309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51252" y="1805594"/>
              <a:ext cx="809046" cy="632157"/>
              <a:chOff x="226015" y="1592399"/>
              <a:chExt cx="809046" cy="632157"/>
            </a:xfrm>
          </p:grpSpPr>
          <p:sp>
            <p:nvSpPr>
              <p:cNvPr id="295" name="Magnetic Disk 294"/>
              <p:cNvSpPr/>
              <p:nvPr/>
            </p:nvSpPr>
            <p:spPr>
              <a:xfrm>
                <a:off x="226015" y="1592399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26015" y="1841913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HDFS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51252" y="2625196"/>
              <a:ext cx="809046" cy="632157"/>
              <a:chOff x="226015" y="2854917"/>
              <a:chExt cx="809046" cy="632157"/>
            </a:xfrm>
          </p:grpSpPr>
          <p:sp>
            <p:nvSpPr>
              <p:cNvPr id="298" name="Magnetic Disk 297"/>
              <p:cNvSpPr/>
              <p:nvPr/>
            </p:nvSpPr>
            <p:spPr>
              <a:xfrm>
                <a:off x="226015" y="2854917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226015" y="3104431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S3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51252" y="3487654"/>
              <a:ext cx="809046" cy="632157"/>
              <a:chOff x="226015" y="4117435"/>
              <a:chExt cx="809046" cy="632157"/>
            </a:xfrm>
          </p:grpSpPr>
          <p:sp>
            <p:nvSpPr>
              <p:cNvPr id="301" name="Magnetic Disk 300"/>
              <p:cNvSpPr/>
              <p:nvPr/>
            </p:nvSpPr>
            <p:spPr>
              <a:xfrm>
                <a:off x="226015" y="4117435"/>
                <a:ext cx="809046" cy="632157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shade val="51000"/>
                      <a:satMod val="130000"/>
                    </a:sysClr>
                  </a:gs>
                  <a:gs pos="80000">
                    <a:sysClr val="windowText" lastClr="000000">
                      <a:shade val="93000"/>
                      <a:satMod val="130000"/>
                    </a:sysClr>
                  </a:gs>
                  <a:gs pos="100000">
                    <a:sysClr val="windowText" lastClr="000000">
                      <a:shade val="94000"/>
                      <a:satMod val="135000"/>
                    </a:sysClr>
                  </a:gs>
                </a:gsLst>
                <a:lin ang="16200000" scaled="0"/>
              </a:gra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5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226015" y="4369406"/>
                <a:ext cx="809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rgbClr val="FAE807"/>
                    </a:solidFill>
                    <a:latin typeface="Calibri"/>
                    <a:cs typeface="Calibri"/>
                  </a:rPr>
                  <a:t>NFS</a:t>
                </a:r>
                <a:endParaRPr lang="en-US" sz="1050" kern="0" dirty="0">
                  <a:solidFill>
                    <a:srgbClr val="FAE807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4" name="Magnetic Disk 303"/>
            <p:cNvSpPr/>
            <p:nvPr/>
          </p:nvSpPr>
          <p:spPr>
            <a:xfrm>
              <a:off x="1251252" y="4321548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6089494" y="3663534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09" name="Straight Connector 308"/>
            <p:cNvCxnSpPr/>
            <p:nvPr/>
          </p:nvCxnSpPr>
          <p:spPr>
            <a:xfrm>
              <a:off x="2745933" y="3397888"/>
              <a:ext cx="1529661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10" name="Straight Connector 309"/>
            <p:cNvCxnSpPr/>
            <p:nvPr/>
          </p:nvCxnSpPr>
          <p:spPr>
            <a:xfrm>
              <a:off x="2745932" y="3946820"/>
              <a:ext cx="1501716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" name="Group 4"/>
            <p:cNvGrpSpPr/>
            <p:nvPr/>
          </p:nvGrpSpPr>
          <p:grpSpPr>
            <a:xfrm>
              <a:off x="2731287" y="2866819"/>
              <a:ext cx="1554083" cy="1587167"/>
              <a:chOff x="1537486" y="2592769"/>
              <a:chExt cx="1961071" cy="1587167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1537486" y="2611922"/>
                <a:ext cx="1961071" cy="1568014"/>
                <a:chOff x="1956061" y="2810724"/>
                <a:chExt cx="2595731" cy="2075467"/>
              </a:xfrm>
              <a:effectLst/>
            </p:grpSpPr>
            <p:grpSp>
              <p:nvGrpSpPr>
                <p:cNvPr id="314" name="Group 313"/>
                <p:cNvGrpSpPr/>
                <p:nvPr/>
              </p:nvGrpSpPr>
              <p:grpSpPr>
                <a:xfrm>
                  <a:off x="1975447" y="2810724"/>
                  <a:ext cx="2560017" cy="2075467"/>
                  <a:chOff x="2640648" y="2250227"/>
                  <a:chExt cx="2922855" cy="2629440"/>
                </a:xfrm>
              </p:grpSpPr>
              <p:sp>
                <p:nvSpPr>
                  <p:cNvPr id="318" name="Rectangle 317"/>
                  <p:cNvSpPr/>
                  <p:nvPr/>
                </p:nvSpPr>
                <p:spPr>
                  <a:xfrm>
                    <a:off x="2640648" y="2250227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2640648" y="3152625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2640648" y="4055022"/>
                    <a:ext cx="2922855" cy="82464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400" kern="0" dirty="0">
                      <a:solidFill>
                        <a:prstClr val="white"/>
                      </a:solidFill>
                      <a:latin typeface="Palatino Linotype"/>
                    </a:endParaRPr>
                  </a:p>
                </p:txBody>
              </p:sp>
            </p:grpSp>
            <p:sp>
              <p:nvSpPr>
                <p:cNvPr id="315" name="TextBox 314"/>
                <p:cNvSpPr txBox="1"/>
                <p:nvPr/>
              </p:nvSpPr>
              <p:spPr>
                <a:xfrm>
                  <a:off x="1956061" y="3501683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Distributed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In-Memory</a:t>
                  </a: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1991775" y="2937681"/>
                  <a:ext cx="2560017" cy="40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Load Data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1991775" y="4155224"/>
                  <a:ext cx="2560017" cy="692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Loss-less</a:t>
                  </a:r>
                </a:p>
                <a:p>
                  <a:pPr algn="ctr">
                    <a:defRPr/>
                  </a:pPr>
                  <a:r>
                    <a:rPr lang="en-US" sz="1400" kern="0" dirty="0">
                      <a:solidFill>
                        <a:prstClr val="white"/>
                      </a:solidFill>
                      <a:latin typeface="Calibri"/>
                      <a:cs typeface="Calibri"/>
                    </a:rPr>
                    <a:t>Compression</a:t>
                  </a:r>
                </a:p>
              </p:txBody>
            </p:sp>
          </p:grpSp>
          <p:sp>
            <p:nvSpPr>
              <p:cNvPr id="313" name="Rectangle 312"/>
              <p:cNvSpPr/>
              <p:nvPr/>
            </p:nvSpPr>
            <p:spPr>
              <a:xfrm>
                <a:off x="1552132" y="2592769"/>
                <a:ext cx="1934089" cy="1565953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cxnSp>
          <p:nvCxnSpPr>
            <p:cNvPr id="331" name="Straight Arrow Connector 330"/>
            <p:cNvCxnSpPr/>
            <p:nvPr/>
          </p:nvCxnSpPr>
          <p:spPr>
            <a:xfrm>
              <a:off x="4304089" y="3645443"/>
              <a:ext cx="35038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2" name="TextBox 331"/>
            <p:cNvSpPr txBox="1"/>
            <p:nvPr/>
          </p:nvSpPr>
          <p:spPr>
            <a:xfrm>
              <a:off x="2524204" y="2310257"/>
              <a:ext cx="7659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H</a:t>
              </a:r>
              <a:r>
                <a:rPr lang="en-US" sz="2400" baseline="-25000" dirty="0">
                  <a:solidFill>
                    <a:prstClr val="black"/>
                  </a:solidFill>
                  <a:latin typeface="Calibri"/>
                  <a:cs typeface="Calibri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O Compute Engine</a:t>
              </a:r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>
              <a:off x="2173735" y="3424099"/>
              <a:ext cx="360654" cy="122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34" name="Rectangle 333"/>
            <p:cNvSpPr/>
            <p:nvPr/>
          </p:nvSpPr>
          <p:spPr>
            <a:xfrm>
              <a:off x="4700666" y="5319160"/>
              <a:ext cx="6106651" cy="529281"/>
            </a:xfrm>
            <a:prstGeom prst="rect">
              <a:avLst/>
            </a:prstGeom>
            <a:solidFill>
              <a:srgbClr val="FAE41A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721210" y="5343912"/>
              <a:ext cx="6062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alibri"/>
                  <a:cs typeface="Calibri"/>
                </a:rPr>
                <a:t>Production Scoring Environment</a:t>
              </a:r>
            </a:p>
          </p:txBody>
        </p:sp>
        <p:sp>
          <p:nvSpPr>
            <p:cNvPr id="337" name="Down Arrow 336"/>
            <p:cNvSpPr/>
            <p:nvPr/>
          </p:nvSpPr>
          <p:spPr>
            <a:xfrm>
              <a:off x="7884926" y="4687418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7924" y="1790703"/>
              <a:ext cx="420567" cy="319051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094" y="1828137"/>
              <a:ext cx="963702" cy="27241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0517" y="1682936"/>
              <a:ext cx="284210" cy="521099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680" y="1850768"/>
              <a:ext cx="1000578" cy="29044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87" r="99275">
                          <a14:foregroundMark x1="6594" y1="57121" x2="6594" y2="57121"/>
                          <a14:foregroundMark x1="25217" y1="58030" x2="25217" y2="58030"/>
                          <a14:foregroundMark x1="40000" y1="50909" x2="40000" y2="50909"/>
                          <a14:foregroundMark x1="80652" y1="58030" x2="80652" y2="58030"/>
                          <a14:foregroundMark x1="92899" y1="40303" x2="92899" y2="40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648" y="1766922"/>
              <a:ext cx="835454" cy="399565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8207" y="1658544"/>
              <a:ext cx="1209189" cy="23680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736439" y="3643283"/>
              <a:ext cx="1304512" cy="795234"/>
              <a:chOff x="4557058" y="3369234"/>
              <a:chExt cx="1304512" cy="795234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4724104" y="2871237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Exploratory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Descriptive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Analysis</a:t>
              </a:r>
            </a:p>
          </p:txBody>
        </p:sp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575" y="1882128"/>
              <a:ext cx="1306544" cy="202422"/>
            </a:xfrm>
            <a:prstGeom prst="rect">
              <a:avLst/>
            </a:prstGeom>
          </p:spPr>
        </p:pic>
        <p:pic>
          <p:nvPicPr>
            <p:cNvPr id="71" name="Picture 70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93715" y="1938323"/>
              <a:ext cx="1052830" cy="3259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8" name="TextBox 307"/>
            <p:cNvSpPr txBox="1"/>
            <p:nvPr/>
          </p:nvSpPr>
          <p:spPr>
            <a:xfrm>
              <a:off x="4751381" y="3671276"/>
              <a:ext cx="1304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Feature Engineering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62905" y="2831293"/>
              <a:ext cx="1612438" cy="950182"/>
              <a:chOff x="4557059" y="2576160"/>
              <a:chExt cx="1304512" cy="79523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562904" y="3624368"/>
              <a:ext cx="1612438" cy="838077"/>
              <a:chOff x="4557058" y="3369234"/>
              <a:chExt cx="1304512" cy="79523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550569" y="2852321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Supervised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Unsupervised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Modeling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62903" y="3680537"/>
              <a:ext cx="16124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Evaluation &amp;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Selection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715472" y="2839811"/>
              <a:ext cx="1304512" cy="795234"/>
              <a:chOff x="4557059" y="2576160"/>
              <a:chExt cx="1304512" cy="79523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557059" y="2576160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557059" y="2586790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715471" y="3632885"/>
              <a:ext cx="1304512" cy="795234"/>
              <a:chOff x="4557058" y="3369234"/>
              <a:chExt cx="1304512" cy="79523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557058" y="3369234"/>
                <a:ext cx="1304512" cy="7755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57058" y="3379864"/>
                <a:ext cx="1304511" cy="784604"/>
              </a:xfrm>
              <a:prstGeom prst="rect">
                <a:avLst/>
              </a:prstGeom>
              <a:noFill/>
              <a:ln w="571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 dirty="0">
                  <a:solidFill>
                    <a:prstClr val="white"/>
                  </a:solidFill>
                  <a:latin typeface="Palatino Linotype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715470" y="3095306"/>
              <a:ext cx="130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Predict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715470" y="3774207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&amp; Model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Storage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8233148" y="3632671"/>
              <a:ext cx="41821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8318776" y="4641523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Model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38843" y="5972128"/>
              <a:ext cx="671513" cy="351118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700666" y="5848441"/>
              <a:ext cx="6106651" cy="663815"/>
            </a:xfrm>
            <a:prstGeom prst="rect">
              <a:avLst/>
            </a:prstGeom>
            <a:solidFill>
              <a:sysClr val="window" lastClr="FFFFFF">
                <a:lumMod val="85000"/>
                <a:alpha val="50000"/>
              </a:sys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379" y="5864928"/>
              <a:ext cx="1204667" cy="63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6" y="5925407"/>
              <a:ext cx="1396940" cy="5098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509" y="5856724"/>
              <a:ext cx="657226" cy="65722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647185" y="5907430"/>
              <a:ext cx="13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Your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Imagination</a:t>
              </a:r>
            </a:p>
          </p:txBody>
        </p:sp>
        <p:sp>
          <p:nvSpPr>
            <p:cNvPr id="105" name="Down Arrow 104"/>
            <p:cNvSpPr/>
            <p:nvPr/>
          </p:nvSpPr>
          <p:spPr>
            <a:xfrm>
              <a:off x="6682564" y="4689964"/>
              <a:ext cx="448236" cy="481812"/>
            </a:xfrm>
            <a:prstGeom prst="downArrow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9011" y="4656312"/>
              <a:ext cx="1739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Data Prep Export: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Calibri"/>
                  <a:cs typeface="Calibri"/>
                </a:rPr>
                <a:t>Plain Old Java Object</a:t>
              </a:r>
            </a:p>
            <a:p>
              <a:pPr algn="ctr"/>
              <a:endParaRPr lang="en-US" sz="14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30800" y="4813771"/>
              <a:ext cx="754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266290" y="4570845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Local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Magnetic Disk 95"/>
            <p:cNvSpPr/>
            <p:nvPr/>
          </p:nvSpPr>
          <p:spPr>
            <a:xfrm>
              <a:off x="1251252" y="5082082"/>
              <a:ext cx="809046" cy="632157"/>
            </a:xfrm>
            <a:prstGeom prst="flowChartMagneticDisk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>
                <a:solidFill>
                  <a:prstClr val="white"/>
                </a:solidFill>
                <a:latin typeface="Palatino Linotype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6290" y="5331379"/>
              <a:ext cx="80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AE807"/>
                  </a:solidFill>
                  <a:latin typeface="Calibri"/>
                  <a:cs typeface="Calibri"/>
                </a:rPr>
                <a:t>SQL</a:t>
              </a:r>
              <a:endParaRPr lang="en-US" sz="1050" kern="0" dirty="0">
                <a:solidFill>
                  <a:srgbClr val="FAE80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2" name="Title 3"/>
          <p:cNvSpPr>
            <a:spLocks noGrp="1"/>
          </p:cNvSpPr>
          <p:nvPr>
            <p:ph type="title"/>
          </p:nvPr>
        </p:nvSpPr>
        <p:spPr>
          <a:xfrm>
            <a:off x="2189630" y="255695"/>
            <a:ext cx="9121588" cy="1325563"/>
          </a:xfrm>
        </p:spPr>
        <p:txBody>
          <a:bodyPr>
            <a:normAutofit/>
          </a:bodyPr>
          <a:lstStyle/>
          <a:p>
            <a:r>
              <a:rPr lang="en-US" dirty="0"/>
              <a:t>High Level Architecture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32" y="333270"/>
            <a:ext cx="1132459" cy="113245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-2485" y="-16401"/>
            <a:ext cx="12201190" cy="162833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9213" y="1611131"/>
            <a:ext cx="2265842" cy="5281331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/>
          <p:cNvSpPr/>
          <p:nvPr/>
        </p:nvSpPr>
        <p:spPr>
          <a:xfrm>
            <a:off x="2254077" y="2304158"/>
            <a:ext cx="4623915" cy="4591044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7795094" y="204948"/>
            <a:ext cx="4216170" cy="954107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Flow (Web), R, Python API</a:t>
            </a:r>
          </a:p>
          <a:p>
            <a:pPr algn="ctr"/>
            <a:r>
              <a:rPr lang="en-GB" sz="2800" dirty="0"/>
              <a:t>Java for computation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879053" y="1611936"/>
            <a:ext cx="5319652" cy="5292477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1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351" t="11324" r="6570" b="5193"/>
          <a:stretch/>
        </p:blipFill>
        <p:spPr>
          <a:xfrm>
            <a:off x="726772" y="465241"/>
            <a:ext cx="10738457" cy="57253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523" y="154285"/>
            <a:ext cx="3558581" cy="769441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docs.h2o.ai</a:t>
            </a:r>
          </a:p>
        </p:txBody>
      </p:sp>
    </p:spTree>
    <p:extLst>
      <p:ext uri="{BB962C8B-B14F-4D97-AF65-F5344CB8AC3E}">
        <p14:creationId xmlns:p14="http://schemas.microsoft.com/office/powerpoint/2010/main" val="1396982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and Connect to a Local H2O Cluster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…_01_data_in_h2o.ipynb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82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3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4068"/>
          <a:stretch/>
        </p:blipFill>
        <p:spPr>
          <a:xfrm>
            <a:off x="0" y="0"/>
            <a:ext cx="12192000" cy="52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Data into H</a:t>
            </a:r>
            <a:r>
              <a:rPr lang="en-GB" baseline="-25000" dirty="0"/>
              <a:t>2</a:t>
            </a:r>
            <a:r>
              <a:rPr lang="en-GB" dirty="0"/>
              <a:t>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…_01_data_in_h2o.ipynb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3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3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5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Civil (Water) Engineer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2010 – 2015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Consultant (UK)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Utilities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Asset Management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Constrained Optimization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Industrial PhD (UK)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Infrastructure Design Optimization</a:t>
            </a:r>
          </a:p>
          <a:p>
            <a:pPr lvl="2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Machine Learning + </a:t>
            </a:r>
            <a:br>
              <a:rPr lang="en-GB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Water Engineering</a:t>
            </a:r>
          </a:p>
          <a:p>
            <a:pPr lvl="2"/>
            <a:r>
              <a:rPr lang="en-GB" dirty="0">
                <a:highlight>
                  <a:srgbClr val="FFF96E"/>
                </a:highlight>
              </a:rPr>
              <a:t>Discovered H</a:t>
            </a:r>
            <a:r>
              <a:rPr lang="en-GB" baseline="-25000" dirty="0">
                <a:highlight>
                  <a:srgbClr val="FFF96E"/>
                </a:highlight>
              </a:rPr>
              <a:t>2</a:t>
            </a:r>
            <a:r>
              <a:rPr lang="en-GB" dirty="0">
                <a:highlight>
                  <a:srgbClr val="FFF96E"/>
                </a:highlight>
              </a:rPr>
              <a:t>O in 2014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Data Scientist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015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Virgin Media (UK)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Domino Data Lab (Silicon Valley)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2016 – Present</a:t>
            </a:r>
            <a:endParaRPr lang="en-GB" b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GB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O.ai (Silicon Valley)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2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Data Transformation &amp;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…_02_data_manipulation.ipynb</a:t>
            </a:r>
          </a:p>
          <a:p>
            <a:r>
              <a:rPr lang="en-US" dirty="0"/>
              <a:t>(</a:t>
            </a:r>
            <a:r>
              <a:rPr lang="en-GB" dirty="0"/>
              <a:t>see notebooks)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&amp; Classification Models (Basics)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…_03a_regression_basics.ipynb</a:t>
            </a:r>
          </a:p>
          <a:p>
            <a:r>
              <a:rPr lang="en-GB" dirty="0"/>
              <a:t>…_04a_classification_basics.ipynb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1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9935" y="1525505"/>
            <a:ext cx="5353965" cy="4725003"/>
            <a:chOff x="449935" y="1525505"/>
            <a:chExt cx="5353965" cy="4725003"/>
          </a:xfrm>
        </p:grpSpPr>
        <p:sp>
          <p:nvSpPr>
            <p:cNvPr id="588" name="Shape 588"/>
            <p:cNvSpPr/>
            <p:nvPr/>
          </p:nvSpPr>
          <p:spPr>
            <a:xfrm>
              <a:off x="449935" y="1525505"/>
              <a:ext cx="2400164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 lvl="0">
                <a:defRPr sz="1800" i="0"/>
              </a:pPr>
              <a:r>
                <a:rPr b="1" dirty="0">
                  <a:latin typeface="+mn-lt"/>
                  <a:ea typeface="Arial" charset="0"/>
                  <a:cs typeface="Arial" charset="0"/>
                </a:rPr>
                <a:t>Supervised Learning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49935" y="2119786"/>
              <a:ext cx="5353963" cy="1320801"/>
              <a:chOff x="449937" y="2119786"/>
              <a:chExt cx="5353963" cy="1320801"/>
            </a:xfrm>
          </p:grpSpPr>
          <p:sp>
            <p:nvSpPr>
              <p:cNvPr id="585" name="Shape 585"/>
              <p:cNvSpPr/>
              <p:nvPr/>
            </p:nvSpPr>
            <p:spPr>
              <a:xfrm>
                <a:off x="2580558" y="2439709"/>
                <a:ext cx="3223342" cy="68095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 dirty="0">
                    <a:ea typeface="Arial" charset="0"/>
                    <a:cs typeface="Arial" charset="0"/>
                    <a:sym typeface="Futura LT Pro Light"/>
                  </a:rPr>
                  <a:t>Generalized Linear Models</a:t>
                </a:r>
                <a:r>
                  <a:rPr sz="1300" dirty="0">
                    <a:ea typeface="Arial" charset="0"/>
                    <a:cs typeface="Arial" charset="0"/>
                    <a:sym typeface="Futura LT Pro Light"/>
                  </a:rPr>
                  <a:t>: Binomial, Gaussian, Gamma, Poisson and Tweedie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 dirty="0">
                    <a:ea typeface="Arial" charset="0"/>
                    <a:cs typeface="Arial" charset="0"/>
                    <a:sym typeface="Futura LT Pro Light"/>
                  </a:rPr>
                  <a:t>Naïve Bayes </a:t>
                </a:r>
              </a:p>
            </p:txBody>
          </p:sp>
          <p:grpSp>
            <p:nvGrpSpPr>
              <p:cNvPr id="593" name="Group 593"/>
              <p:cNvGrpSpPr/>
              <p:nvPr/>
            </p:nvGrpSpPr>
            <p:grpSpPr>
              <a:xfrm>
                <a:off x="449937" y="2134335"/>
                <a:ext cx="1797963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589" name="Shape 58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92" name="Group 592"/>
                <p:cNvGrpSpPr/>
                <p:nvPr/>
              </p:nvGrpSpPr>
              <p:grpSpPr>
                <a:xfrm>
                  <a:off x="339643" y="349476"/>
                  <a:ext cx="2236105" cy="736433"/>
                  <a:chOff x="-1" y="0"/>
                  <a:chExt cx="2236103" cy="736432"/>
                </a:xfrm>
                <a:grpFill/>
              </p:grpSpPr>
              <p:sp>
                <p:nvSpPr>
                  <p:cNvPr id="590" name="Shape 590"/>
                  <p:cNvSpPr/>
                  <p:nvPr/>
                </p:nvSpPr>
                <p:spPr>
                  <a:xfrm>
                    <a:off x="-1" y="0"/>
                    <a:ext cx="2236103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 dirty="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91" name="Shape 591"/>
                  <p:cNvSpPr/>
                  <p:nvPr/>
                </p:nvSpPr>
                <p:spPr>
                  <a:xfrm>
                    <a:off x="-1" y="75930"/>
                    <a:ext cx="2236103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dirty="0">
                        <a:latin typeface="+mn-lt"/>
                        <a:ea typeface="Arial" charset="0"/>
                        <a:cs typeface="Arial" charset="0"/>
                      </a:rPr>
                      <a:t>Statistical Analysis</a:t>
                    </a:r>
                  </a:p>
                </p:txBody>
              </p:sp>
            </p:grpSp>
          </p:grpSp>
          <p:sp>
            <p:nvSpPr>
              <p:cNvPr id="594" name="Shape 594"/>
              <p:cNvSpPr/>
              <p:nvPr/>
            </p:nvSpPr>
            <p:spPr>
              <a:xfrm>
                <a:off x="2396406" y="2119786"/>
                <a:ext cx="1" cy="132080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9935" y="3559248"/>
              <a:ext cx="5353963" cy="1304298"/>
              <a:chOff x="449937" y="3546905"/>
              <a:chExt cx="5353963" cy="1304298"/>
            </a:xfrm>
          </p:grpSpPr>
          <p:sp>
            <p:nvSpPr>
              <p:cNvPr id="574" name="Shape 574"/>
              <p:cNvSpPr/>
              <p:nvPr/>
            </p:nvSpPr>
            <p:spPr>
              <a:xfrm>
                <a:off x="449937" y="3546905"/>
                <a:ext cx="1797963" cy="1304298"/>
              </a:xfrm>
              <a:prstGeom prst="rect">
                <a:avLst/>
              </a:prstGeom>
              <a:solidFill>
                <a:srgbClr val="FFF200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  <a:endParaRPr dirty="0"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577" name="Group 577"/>
              <p:cNvGrpSpPr/>
              <p:nvPr/>
            </p:nvGrpSpPr>
            <p:grpSpPr>
              <a:xfrm>
                <a:off x="768488" y="3835438"/>
                <a:ext cx="1205478" cy="727232"/>
                <a:chOff x="-164378" y="0"/>
                <a:chExt cx="1907348" cy="736432"/>
              </a:xfrm>
              <a:solidFill>
                <a:srgbClr val="FFF200"/>
              </a:solidFill>
            </p:grpSpPr>
            <p:sp>
              <p:nvSpPr>
                <p:cNvPr id="575" name="Shape 575"/>
                <p:cNvSpPr/>
                <p:nvPr/>
              </p:nvSpPr>
              <p:spPr>
                <a:xfrm>
                  <a:off x="0" y="0"/>
                  <a:ext cx="1507995" cy="736432"/>
                </a:xfrm>
                <a:prstGeom prst="rect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 defTabSz="844550">
                    <a:lnSpc>
                      <a:spcPct val="90000"/>
                    </a:lnSpc>
                    <a:spcBef>
                      <a:spcPts val="700"/>
                    </a:spcBef>
                    <a:defRPr sz="2000">
                      <a:solidFill>
                        <a:srgbClr val="FFFFFF"/>
                      </a:solidFill>
                      <a:latin typeface="Futura Std Book"/>
                      <a:ea typeface="Futura Std Book"/>
                      <a:cs typeface="Futura Std Book"/>
                      <a:sym typeface="Futura Std Book"/>
                    </a:defRPr>
                  </a:pPr>
                  <a:endParaRPr sz="2000" dirty="0"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6" name="Shape 576"/>
                <p:cNvSpPr/>
                <p:nvPr/>
              </p:nvSpPr>
              <p:spPr>
                <a:xfrm>
                  <a:off x="-164378" y="240253"/>
                  <a:ext cx="1907348" cy="326473"/>
                </a:xfrm>
                <a:prstGeom prst="rect">
                  <a:avLst/>
                </a:prstGeom>
                <a:grp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6194" tIns="36194" rIns="36194" bIns="36194" numCol="1" anchor="ctr">
                  <a:spAutoFit/>
                </a:bodyPr>
                <a:lstStyle>
                  <a:lvl1pPr algn="ctr" defTabSz="844550">
                    <a:lnSpc>
                      <a:spcPct val="90000"/>
                    </a:lnSpc>
                    <a:spcBef>
                      <a:spcPts val="800"/>
                    </a:spcBef>
                    <a:defRPr sz="2000">
                      <a:solidFill>
                        <a:srgbClr val="FFFFFF"/>
                      </a:solidFill>
                      <a:latin typeface="Futura Std Book"/>
                      <a:ea typeface="Futura Std Book"/>
                      <a:cs typeface="Futura Std Book"/>
                      <a:sym typeface="Futura Std Book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dirty="0">
                      <a:latin typeface="+mn-lt"/>
                      <a:ea typeface="Arial" charset="0"/>
                      <a:cs typeface="Arial" charset="0"/>
                    </a:rPr>
                    <a:t>Ensembles</a:t>
                  </a:r>
                </a:p>
              </p:txBody>
            </p:sp>
          </p:grpSp>
          <p:sp>
            <p:nvSpPr>
              <p:cNvPr id="586" name="Shape 586"/>
              <p:cNvSpPr/>
              <p:nvPr/>
            </p:nvSpPr>
            <p:spPr>
              <a:xfrm>
                <a:off x="2580558" y="3658522"/>
                <a:ext cx="3223342" cy="10810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 dirty="0">
                    <a:ea typeface="Arial" charset="0"/>
                    <a:cs typeface="Arial" charset="0"/>
                    <a:sym typeface="Futura LT Pro Light"/>
                  </a:rPr>
                  <a:t>Distributed Random Forest</a:t>
                </a:r>
                <a:r>
                  <a:rPr sz="1300" dirty="0">
                    <a:ea typeface="Arial" charset="0"/>
                    <a:cs typeface="Arial" charset="0"/>
                    <a:sym typeface="Futura LT Pro Light"/>
                  </a:rPr>
                  <a:t>: Classification or regression models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 dirty="0">
                    <a:ea typeface="Arial" charset="0"/>
                    <a:cs typeface="Arial" charset="0"/>
                    <a:sym typeface="Futura LT Pro Light"/>
                  </a:rPr>
                  <a:t>Gradient Boosting Machine</a:t>
                </a:r>
                <a:r>
                  <a:rPr sz="1300" dirty="0">
                    <a:ea typeface="Arial" charset="0"/>
                    <a:cs typeface="Arial" charset="0"/>
                    <a:sym typeface="Futura LT Pro Light"/>
                  </a:rPr>
                  <a:t>: Produces an ensemble of decision trees with increasing refined approximations</a:t>
                </a:r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2396406" y="3555808"/>
                <a:ext cx="1" cy="1286493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49935" y="4953597"/>
              <a:ext cx="5353965" cy="1296911"/>
              <a:chOff x="449935" y="4953934"/>
              <a:chExt cx="5353965" cy="1296911"/>
            </a:xfrm>
          </p:grpSpPr>
          <p:grpSp>
            <p:nvGrpSpPr>
              <p:cNvPr id="583" name="Group 583"/>
              <p:cNvGrpSpPr/>
              <p:nvPr/>
            </p:nvGrpSpPr>
            <p:grpSpPr>
              <a:xfrm>
                <a:off x="449935" y="4956538"/>
                <a:ext cx="1797965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579" name="Shape 57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82" name="Group 582"/>
                <p:cNvGrpSpPr/>
                <p:nvPr/>
              </p:nvGrpSpPr>
              <p:grpSpPr>
                <a:xfrm>
                  <a:off x="71992" y="292184"/>
                  <a:ext cx="2771409" cy="736433"/>
                  <a:chOff x="-1" y="0"/>
                  <a:chExt cx="2771407" cy="736432"/>
                </a:xfrm>
                <a:grpFill/>
              </p:grpSpPr>
              <p:sp>
                <p:nvSpPr>
                  <p:cNvPr id="580" name="Shape 580"/>
                  <p:cNvSpPr/>
                  <p:nvPr/>
                </p:nvSpPr>
                <p:spPr>
                  <a:xfrm>
                    <a:off x="-1" y="0"/>
                    <a:ext cx="2771407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 dirty="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81" name="Shape 581"/>
                  <p:cNvSpPr/>
                  <p:nvPr/>
                </p:nvSpPr>
                <p:spPr>
                  <a:xfrm>
                    <a:off x="-1" y="75930"/>
                    <a:ext cx="2771407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dirty="0">
                        <a:latin typeface="+mn-lt"/>
                        <a:ea typeface="Arial" charset="0"/>
                        <a:cs typeface="Arial" charset="0"/>
                      </a:rPr>
                      <a:t>Deep Neural Networks</a:t>
                    </a:r>
                  </a:p>
                </p:txBody>
              </p:sp>
            </p:grpSp>
          </p:grpSp>
          <p:sp>
            <p:nvSpPr>
              <p:cNvPr id="587" name="Shape 587"/>
              <p:cNvSpPr/>
              <p:nvPr/>
            </p:nvSpPr>
            <p:spPr>
              <a:xfrm>
                <a:off x="2580558" y="5181121"/>
                <a:ext cx="3223342" cy="8425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 dirty="0">
                    <a:ea typeface="Arial" charset="0"/>
                    <a:cs typeface="Arial" charset="0"/>
                    <a:sym typeface="Futura LT Pro Light"/>
                  </a:rPr>
                  <a:t>Deep learning</a:t>
                </a:r>
                <a:r>
                  <a:rPr sz="1300" dirty="0">
                    <a:ea typeface="Arial" charset="0"/>
                    <a:cs typeface="Arial" charset="0"/>
                    <a:sym typeface="Futura LT Pro Light"/>
                  </a:rPr>
                  <a:t>: Create multi-layer feed forward neural networks starting with an input layer followed by multiple layers of nonlinear transformations</a:t>
                </a:r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2396406" y="4953934"/>
                <a:ext cx="1" cy="129691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a typeface="Arial" charset="0"/>
                <a:cs typeface="Arial" charset="0"/>
                <a:sym typeface="Futura LT Pro Book"/>
              </a:rPr>
              <a:t>Algorithms Overview</a:t>
            </a:r>
            <a:endParaRPr lang="en-US" dirty="0">
              <a:ea typeface="Arial" charset="0"/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999698" y="1525505"/>
            <a:ext cx="6078002" cy="4725003"/>
            <a:chOff x="6253698" y="1525505"/>
            <a:chExt cx="6078002" cy="4725003"/>
          </a:xfrm>
        </p:grpSpPr>
        <p:sp>
          <p:nvSpPr>
            <p:cNvPr id="35" name="Shape 588"/>
            <p:cNvSpPr/>
            <p:nvPr/>
          </p:nvSpPr>
          <p:spPr>
            <a:xfrm>
              <a:off x="6253698" y="1525505"/>
              <a:ext cx="317500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 lvl="0">
                <a:defRPr sz="1800" i="0"/>
              </a:pPr>
              <a:r>
                <a:rPr lang="en-US" b="1" dirty="0">
                  <a:latin typeface="+mn-lt"/>
                  <a:ea typeface="Arial" charset="0"/>
                  <a:cs typeface="Arial" charset="0"/>
                </a:rPr>
                <a:t>Uns</a:t>
              </a:r>
              <a:r>
                <a:rPr b="1" dirty="0">
                  <a:latin typeface="+mn-lt"/>
                  <a:ea typeface="Arial" charset="0"/>
                  <a:cs typeface="Arial" charset="0"/>
                </a:rPr>
                <a:t>upervised Learning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253698" y="2119786"/>
              <a:ext cx="5328563" cy="1320801"/>
              <a:chOff x="6253700" y="2119786"/>
              <a:chExt cx="5328563" cy="1320801"/>
            </a:xfrm>
          </p:grpSpPr>
          <p:sp>
            <p:nvSpPr>
              <p:cNvPr id="32" name="Shape 585"/>
              <p:cNvSpPr/>
              <p:nvPr/>
            </p:nvSpPr>
            <p:spPr>
              <a:xfrm>
                <a:off x="8358921" y="2458945"/>
                <a:ext cx="3223342" cy="6424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K-means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Partitions observations into k clusters/groups of the same spatial size. Automatically detect optimal k</a:t>
                </a:r>
              </a:p>
            </p:txBody>
          </p:sp>
          <p:grpSp>
            <p:nvGrpSpPr>
              <p:cNvPr id="36" name="Group 593"/>
              <p:cNvGrpSpPr/>
              <p:nvPr/>
            </p:nvGrpSpPr>
            <p:grpSpPr>
              <a:xfrm>
                <a:off x="6253700" y="2134335"/>
                <a:ext cx="1797963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0" name="Shape 58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1" name="Group 592"/>
                <p:cNvGrpSpPr/>
                <p:nvPr/>
              </p:nvGrpSpPr>
              <p:grpSpPr>
                <a:xfrm>
                  <a:off x="339643" y="349476"/>
                  <a:ext cx="2236105" cy="736433"/>
                  <a:chOff x="-1" y="0"/>
                  <a:chExt cx="2236103" cy="736432"/>
                </a:xfrm>
                <a:grpFill/>
              </p:grpSpPr>
              <p:sp>
                <p:nvSpPr>
                  <p:cNvPr id="42" name="Shape 590"/>
                  <p:cNvSpPr/>
                  <p:nvPr/>
                </p:nvSpPr>
                <p:spPr>
                  <a:xfrm>
                    <a:off x="-1" y="0"/>
                    <a:ext cx="2236103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 dirty="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3" name="Shape 591"/>
                  <p:cNvSpPr/>
                  <p:nvPr/>
                </p:nvSpPr>
                <p:spPr>
                  <a:xfrm>
                    <a:off x="-1" y="203387"/>
                    <a:ext cx="2236103" cy="329656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Clustering</a:t>
                    </a:r>
                    <a:endParaRPr dirty="0">
                      <a:latin typeface="+mn-lt"/>
                      <a:ea typeface="Arial" charset="0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37" name="Shape 594"/>
              <p:cNvSpPr/>
              <p:nvPr/>
            </p:nvSpPr>
            <p:spPr>
              <a:xfrm>
                <a:off x="8200169" y="2119786"/>
                <a:ext cx="1" cy="132080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253698" y="3559248"/>
              <a:ext cx="6078002" cy="1304298"/>
              <a:chOff x="6253700" y="3559248"/>
              <a:chExt cx="6078002" cy="1304298"/>
            </a:xfrm>
          </p:grpSpPr>
          <p:grpSp>
            <p:nvGrpSpPr>
              <p:cNvPr id="30" name="Group 578"/>
              <p:cNvGrpSpPr/>
              <p:nvPr/>
            </p:nvGrpSpPr>
            <p:grpSpPr>
              <a:xfrm>
                <a:off x="6253700" y="3559248"/>
                <a:ext cx="1797963" cy="1304298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8" name="Shape 574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9" name="Group 577"/>
                <p:cNvGrpSpPr/>
                <p:nvPr/>
              </p:nvGrpSpPr>
              <p:grpSpPr>
                <a:xfrm>
                  <a:off x="223396" y="292184"/>
                  <a:ext cx="2572435" cy="974305"/>
                  <a:chOff x="-445003" y="0"/>
                  <a:chExt cx="2572434" cy="974303"/>
                </a:xfrm>
                <a:grpFill/>
              </p:grpSpPr>
              <p:sp>
                <p:nvSpPr>
                  <p:cNvPr id="50" name="Shape 575"/>
                  <p:cNvSpPr/>
                  <p:nvPr/>
                </p:nvSpPr>
                <p:spPr>
                  <a:xfrm>
                    <a:off x="0" y="0"/>
                    <a:ext cx="1507995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 dirty="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1" name="Shape 576"/>
                  <p:cNvSpPr/>
                  <p:nvPr/>
                </p:nvSpPr>
                <p:spPr>
                  <a:xfrm>
                    <a:off x="-445003" y="39036"/>
                    <a:ext cx="2572434" cy="935267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Dimensionality Reduction</a:t>
                    </a:r>
                  </a:p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dirty="0">
                      <a:latin typeface="+mn-lt"/>
                      <a:ea typeface="Arial" charset="0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33" name="Shape 586"/>
              <p:cNvSpPr/>
              <p:nvPr/>
            </p:nvSpPr>
            <p:spPr>
              <a:xfrm>
                <a:off x="8358920" y="3670865"/>
                <a:ext cx="3972782" cy="10810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Principal Component Analysis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Linearly transforms correlated variables to independent components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Generalized Low Rank Models: </a:t>
                </a:r>
                <a:r>
                  <a:rPr lang="en-US" sz="1300" dirty="0">
                    <a:ea typeface="Arial" charset="0"/>
                    <a:cs typeface="Arial" charset="0"/>
                  </a:rPr>
                  <a:t>extend the idea of PCA to handle arbitrary data consisting of numerical, Boolean, categorical, and missing data</a:t>
                </a:r>
                <a:endParaRPr lang="en-US" sz="1300" dirty="0">
                  <a:ea typeface="Arial" charset="0"/>
                  <a:cs typeface="Arial" charset="0"/>
                  <a:sym typeface="Futura LT Pro Light"/>
                </a:endParaRPr>
              </a:p>
            </p:txBody>
          </p:sp>
          <p:sp>
            <p:nvSpPr>
              <p:cNvPr id="38" name="Shape 595"/>
              <p:cNvSpPr/>
              <p:nvPr/>
            </p:nvSpPr>
            <p:spPr>
              <a:xfrm>
                <a:off x="8200169" y="3568151"/>
                <a:ext cx="1" cy="1286493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53698" y="4953597"/>
              <a:ext cx="5328565" cy="1296911"/>
              <a:chOff x="6253698" y="4953260"/>
              <a:chExt cx="5328565" cy="1296911"/>
            </a:xfrm>
          </p:grpSpPr>
          <p:grpSp>
            <p:nvGrpSpPr>
              <p:cNvPr id="31" name="Group 583"/>
              <p:cNvGrpSpPr/>
              <p:nvPr/>
            </p:nvGrpSpPr>
            <p:grpSpPr>
              <a:xfrm>
                <a:off x="6253698" y="4955864"/>
                <a:ext cx="1797965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4" name="Shape 57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5" name="Group 582"/>
                <p:cNvGrpSpPr/>
                <p:nvPr/>
              </p:nvGrpSpPr>
              <p:grpSpPr>
                <a:xfrm>
                  <a:off x="71992" y="292184"/>
                  <a:ext cx="2771409" cy="736433"/>
                  <a:chOff x="-1" y="0"/>
                  <a:chExt cx="2771407" cy="736432"/>
                </a:xfrm>
                <a:grpFill/>
              </p:grpSpPr>
              <p:sp>
                <p:nvSpPr>
                  <p:cNvPr id="46" name="Shape 580"/>
                  <p:cNvSpPr/>
                  <p:nvPr/>
                </p:nvSpPr>
                <p:spPr>
                  <a:xfrm>
                    <a:off x="-1" y="0"/>
                    <a:ext cx="2771407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 dirty="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7" name="Shape 581"/>
                  <p:cNvSpPr/>
                  <p:nvPr/>
                </p:nvSpPr>
                <p:spPr>
                  <a:xfrm>
                    <a:off x="-1" y="75930"/>
                    <a:ext cx="2771407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Anomaly Detection</a:t>
                    </a:r>
                  </a:p>
                </p:txBody>
              </p:sp>
            </p:grpSp>
          </p:grpSp>
          <p:sp>
            <p:nvSpPr>
              <p:cNvPr id="34" name="Shape 587"/>
              <p:cNvSpPr/>
              <p:nvPr/>
            </p:nvSpPr>
            <p:spPr>
              <a:xfrm>
                <a:off x="8358921" y="5280474"/>
                <a:ext cx="3223342" cy="6424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Autoencoders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Find outliers using a nonlinear dimensionality reduction using deep learning</a:t>
                </a:r>
              </a:p>
            </p:txBody>
          </p:sp>
          <p:sp>
            <p:nvSpPr>
              <p:cNvPr id="39" name="Shape 596"/>
              <p:cNvSpPr/>
              <p:nvPr/>
            </p:nvSpPr>
            <p:spPr>
              <a:xfrm>
                <a:off x="8200169" y="4953260"/>
                <a:ext cx="1" cy="129691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22</a:t>
            </a:fld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29415" y="2439709"/>
            <a:ext cx="2040169" cy="235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Rectangle 58"/>
          <p:cNvSpPr/>
          <p:nvPr/>
        </p:nvSpPr>
        <p:spPr>
          <a:xfrm>
            <a:off x="2759119" y="3698484"/>
            <a:ext cx="2040169" cy="235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Rectangle 59"/>
          <p:cNvSpPr/>
          <p:nvPr/>
        </p:nvSpPr>
        <p:spPr>
          <a:xfrm>
            <a:off x="2767925" y="4118915"/>
            <a:ext cx="2040169" cy="235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Rectangle 60"/>
          <p:cNvSpPr/>
          <p:nvPr/>
        </p:nvSpPr>
        <p:spPr>
          <a:xfrm>
            <a:off x="2729415" y="5176916"/>
            <a:ext cx="1231454" cy="235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704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55" r="7060" b="61237"/>
          <a:stretch/>
        </p:blipFill>
        <p:spPr>
          <a:xfrm>
            <a:off x="559056" y="440273"/>
            <a:ext cx="10605202" cy="26583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523" y="154285"/>
            <a:ext cx="3558581" cy="769441"/>
          </a:xfrm>
          <a:prstGeom prst="rect">
            <a:avLst/>
          </a:prstGeom>
          <a:solidFill>
            <a:srgbClr val="FFFC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docs.h2o.ai</a:t>
            </a:r>
          </a:p>
        </p:txBody>
      </p:sp>
      <p:sp>
        <p:nvSpPr>
          <p:cNvPr id="9" name="Rectangle 8"/>
          <p:cNvSpPr/>
          <p:nvPr/>
        </p:nvSpPr>
        <p:spPr>
          <a:xfrm flipH="1">
            <a:off x="4512264" y="1353098"/>
            <a:ext cx="693841" cy="1020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9175" b="27437"/>
          <a:stretch/>
        </p:blipFill>
        <p:spPr>
          <a:xfrm>
            <a:off x="5250523" y="2553274"/>
            <a:ext cx="6368687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95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55" y="1633715"/>
            <a:ext cx="8896290" cy="41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94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9482"/>
          <a:stretch/>
        </p:blipFill>
        <p:spPr>
          <a:xfrm>
            <a:off x="797910" y="1347446"/>
            <a:ext cx="10596180" cy="47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6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Models (Grid Search)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…_03b_regression_grid_search.ipynb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8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Model Performance (Step-by-Step)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205139"/>
              </p:ext>
            </p:extLst>
          </p:nvPr>
        </p:nvGraphicFramePr>
        <p:xfrm>
          <a:off x="1868658" y="1726688"/>
          <a:ext cx="8454685" cy="40870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27343">
                  <a:extLst>
                    <a:ext uri="{9D8B030D-6E8A-4147-A177-3AD203B41FA5}">
                      <a16:colId xmlns:a16="http://schemas.microsoft.com/office/drawing/2014/main" val="1944445666"/>
                    </a:ext>
                  </a:extLst>
                </a:gridCol>
                <a:gridCol w="2113671">
                  <a:extLst>
                    <a:ext uri="{9D8B030D-6E8A-4147-A177-3AD203B41FA5}">
                      <a16:colId xmlns:a16="http://schemas.microsoft.com/office/drawing/2014/main" val="3721113121"/>
                    </a:ext>
                  </a:extLst>
                </a:gridCol>
                <a:gridCol w="2113671">
                  <a:extLst>
                    <a:ext uri="{9D8B030D-6E8A-4147-A177-3AD203B41FA5}">
                      <a16:colId xmlns:a16="http://schemas.microsoft.com/office/drawing/2014/main" val="1157667370"/>
                    </a:ext>
                  </a:extLst>
                </a:gridCol>
              </a:tblGrid>
              <a:tr h="510882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Model Settings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MSE (CV)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MSE (Test)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58132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GBM with default settings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0.4551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013665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GBM with manual settings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0.4433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884380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Manual settings + cross-validation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0.4502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0.4433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4834663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Manual + CV + early stopping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0.4429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0.4287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55759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CV + early stopping + full grid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0.4378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245190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CV + early stopping + random grid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0.4227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0.4047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130876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Stacking best two from random grid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0.3997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112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192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19766" r="2114" b="1427"/>
          <a:stretch/>
        </p:blipFill>
        <p:spPr>
          <a:xfrm>
            <a:off x="1675418" y="1690688"/>
            <a:ext cx="8841163" cy="40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71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44" y="1784904"/>
            <a:ext cx="7854312" cy="44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8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470033" cy="4351338"/>
          </a:xfrm>
        </p:spPr>
        <p:txBody>
          <a:bodyPr>
            <a:normAutofit/>
          </a:bodyPr>
          <a:lstStyle/>
          <a:p>
            <a:r>
              <a:rPr lang="en-GB" dirty="0"/>
              <a:t>Start and connect to a local H</a:t>
            </a:r>
            <a:r>
              <a:rPr lang="en-GB" baseline="-25000" dirty="0"/>
              <a:t>2</a:t>
            </a:r>
            <a:r>
              <a:rPr lang="en-GB" dirty="0"/>
              <a:t>O cluster from R/Python.</a:t>
            </a:r>
          </a:p>
          <a:p>
            <a:r>
              <a:rPr lang="en-GB" dirty="0"/>
              <a:t>Import data from R/Python data frames, local files or web.</a:t>
            </a:r>
          </a:p>
          <a:p>
            <a:r>
              <a:rPr lang="en-GB" dirty="0"/>
              <a:t>Perform basic data transformation and exploration.</a:t>
            </a:r>
          </a:p>
          <a:p>
            <a:r>
              <a:rPr lang="en-GB" dirty="0"/>
              <a:t>Train classification and regression models using H</a:t>
            </a:r>
            <a:r>
              <a:rPr lang="en-GB" baseline="-25000" dirty="0"/>
              <a:t>2</a:t>
            </a:r>
            <a:r>
              <a:rPr lang="en-GB" dirty="0"/>
              <a:t>O machine learning algorithms.</a:t>
            </a:r>
          </a:p>
          <a:p>
            <a:r>
              <a:rPr lang="en-GB" dirty="0"/>
              <a:t>Evaluate models and make predictions.</a:t>
            </a:r>
          </a:p>
          <a:p>
            <a:r>
              <a:rPr lang="en-GB" dirty="0"/>
              <a:t>Improve performance by tuning and stacking.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7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Models (Ensembles)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…_03c_regression_ensembles.ipynb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51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Model Performance (Step-by-Step)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4259"/>
              </p:ext>
            </p:extLst>
          </p:nvPr>
        </p:nvGraphicFramePr>
        <p:xfrm>
          <a:off x="1868658" y="1726688"/>
          <a:ext cx="8454685" cy="40870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27343">
                  <a:extLst>
                    <a:ext uri="{9D8B030D-6E8A-4147-A177-3AD203B41FA5}">
                      <a16:colId xmlns:a16="http://schemas.microsoft.com/office/drawing/2014/main" val="1944445666"/>
                    </a:ext>
                  </a:extLst>
                </a:gridCol>
                <a:gridCol w="2113671">
                  <a:extLst>
                    <a:ext uri="{9D8B030D-6E8A-4147-A177-3AD203B41FA5}">
                      <a16:colId xmlns:a16="http://schemas.microsoft.com/office/drawing/2014/main" val="3721113121"/>
                    </a:ext>
                  </a:extLst>
                </a:gridCol>
                <a:gridCol w="2113671">
                  <a:extLst>
                    <a:ext uri="{9D8B030D-6E8A-4147-A177-3AD203B41FA5}">
                      <a16:colId xmlns:a16="http://schemas.microsoft.com/office/drawing/2014/main" val="1157667370"/>
                    </a:ext>
                  </a:extLst>
                </a:gridCol>
              </a:tblGrid>
              <a:tr h="510882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Model Settings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MSE (CV)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MSE (Test)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558132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GBM with default settings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0.4551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013665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GBM with manual settings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0.4433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884380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Manual settings + cross-validation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0.4502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0.4433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4834663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Manual + CV + early stopping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0.4429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0.4287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55759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CV + early stopping + full grid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0.4378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245190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CV + early stopping + random grid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0.4227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0.4047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130876"/>
                  </a:ext>
                </a:extLst>
              </a:tr>
              <a:tr h="510882">
                <a:tc>
                  <a:txBody>
                    <a:bodyPr/>
                    <a:lstStyle/>
                    <a:p>
                      <a:pPr lvl="0" algn="l"/>
                      <a:r>
                        <a:rPr lang="en-GB" sz="1800" dirty="0"/>
                        <a:t>Stacking best two from random grid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800" dirty="0"/>
                        <a:t>0.3997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112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912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26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470033" cy="4351338"/>
          </a:xfrm>
        </p:spPr>
        <p:txBody>
          <a:bodyPr>
            <a:normAutofit/>
          </a:bodyPr>
          <a:lstStyle/>
          <a:p>
            <a:r>
              <a:rPr lang="en-GB" dirty="0"/>
              <a:t>Start and connect to a local H</a:t>
            </a:r>
            <a:r>
              <a:rPr lang="en-GB" baseline="-25000" dirty="0"/>
              <a:t>2</a:t>
            </a:r>
            <a:r>
              <a:rPr lang="en-GB" dirty="0"/>
              <a:t>O cluster from R/Python.</a:t>
            </a:r>
          </a:p>
          <a:p>
            <a:r>
              <a:rPr lang="en-GB" dirty="0"/>
              <a:t>Import data from R/Python data frames, local files or web.</a:t>
            </a:r>
          </a:p>
          <a:p>
            <a:r>
              <a:rPr lang="en-GB" dirty="0"/>
              <a:t>Perform basic data transformation and exploration.</a:t>
            </a:r>
          </a:p>
          <a:p>
            <a:r>
              <a:rPr lang="en-GB" dirty="0"/>
              <a:t>Train classification and regression models using H</a:t>
            </a:r>
            <a:r>
              <a:rPr lang="en-GB" baseline="-25000" dirty="0"/>
              <a:t>2</a:t>
            </a:r>
            <a:r>
              <a:rPr lang="en-GB" dirty="0"/>
              <a:t>O machine learning algorithms.</a:t>
            </a:r>
          </a:p>
          <a:p>
            <a:r>
              <a:rPr lang="en-GB" dirty="0"/>
              <a:t>Evaluate models and make predictions.</a:t>
            </a:r>
          </a:p>
          <a:p>
            <a:r>
              <a:rPr lang="en-GB" dirty="0"/>
              <a:t>Improve performance by tuning and stacking.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08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Slides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bit.ly/h2o_meetups</a:t>
            </a:r>
          </a:p>
          <a:p>
            <a:pPr lvl="1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dirty="0"/>
              <a:t>Contact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joe@h2o.ai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@matlabulous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github.com/woobe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26880" y="4100460"/>
            <a:ext cx="2402829" cy="9213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19" y="582565"/>
            <a:ext cx="4908152" cy="327210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474219" y="5189439"/>
            <a:ext cx="4879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Making Machine Learning Accessible to Everyone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91508" y="6282510"/>
            <a:ext cx="164500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380794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 Examples in R &amp; Python</a:t>
            </a:r>
            <a:br>
              <a:rPr lang="en-GB" dirty="0"/>
            </a:br>
            <a:br>
              <a:rPr lang="en-GB" dirty="0"/>
            </a:br>
            <a:r>
              <a:rPr lang="en-GB" sz="8000" dirty="0"/>
              <a:t>bit.ly/odsc_h2o_ml_2017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A86B56C-D57F-B34A-875F-BB0FA4F633AA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4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4157918"/>
            <a:ext cx="12192000" cy="2700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H</a:t>
            </a:r>
            <a:r>
              <a:rPr lang="en-GB" baseline="-25000" dirty="0"/>
              <a:t>2</a:t>
            </a:r>
            <a:r>
              <a:rPr lang="en-GB" dirty="0"/>
              <a:t>O.ai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38200" y="1475005"/>
          <a:ext cx="10753166" cy="3023502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891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1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  <a:r>
                        <a:rPr lang="en-US" baseline="0" dirty="0"/>
                        <a:t> Venture-backed, debuted in 2012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baseline="0" dirty="0"/>
                        <a:t>Products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H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O Open Source In-Memory</a:t>
                      </a:r>
                      <a:r>
                        <a:rPr lang="en-US" baseline="0" dirty="0"/>
                        <a:t> AI Prediction Engine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Sparkling Water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Steam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Operationalize</a:t>
                      </a:r>
                      <a:r>
                        <a:rPr lang="en-US" baseline="0" dirty="0"/>
                        <a:t> Data Science, and provide a platform for users to build beautiful data products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b="1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 employees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Distributed Systems Engineers doing Machine Learning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World-class visualization designers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34">
                <a:tc>
                  <a:txBody>
                    <a:bodyPr/>
                    <a:lstStyle/>
                    <a:p>
                      <a:r>
                        <a:rPr lang="en-US" b="1" dirty="0"/>
                        <a:t>Headquarters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Mountain</a:t>
                      </a:r>
                      <a:r>
                        <a:rPr lang="en-US" baseline="0" dirty="0"/>
                        <a:t> View, 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5052729"/>
            <a:ext cx="10645772" cy="1737089"/>
            <a:chOff x="0" y="4985494"/>
            <a:chExt cx="10645772" cy="17370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991338"/>
              <a:ext cx="2327497" cy="17177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41212" y="4991337"/>
              <a:ext cx="2309661" cy="17312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29524" y="4991337"/>
              <a:ext cx="2309661" cy="17312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8411" y="4985494"/>
              <a:ext cx="2407361" cy="17370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4991337"/>
              <a:ext cx="2329820" cy="1731246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7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6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882" y="235187"/>
            <a:ext cx="5709161" cy="595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Joe the Outlier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28944" y="6280851"/>
            <a:ext cx="2517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50000"/>
                  </a:schemeClr>
                </a:solidFill>
                <a:hlinkClick r:id="rId4"/>
              </a:rPr>
              <a:t>http://www.h2o.ai/gartner-magic-quadrant/</a:t>
            </a:r>
            <a:endParaRPr lang="en-GB" sz="10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GB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Flowchart: Connector 11"/>
          <p:cNvSpPr/>
          <p:nvPr/>
        </p:nvSpPr>
        <p:spPr>
          <a:xfrm>
            <a:off x="137850" y="6579159"/>
            <a:ext cx="101089" cy="1102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9243557" y="3481048"/>
            <a:ext cx="666272" cy="252723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9379874" y="3874932"/>
            <a:ext cx="1202351" cy="252723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10245979" y="4169779"/>
            <a:ext cx="165419" cy="19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0283" y="6280851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Joe (Water Engineer)</a:t>
            </a:r>
            <a:endParaRPr lang="en-GB" sz="1600" dirty="0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3465" y="6488394"/>
            <a:ext cx="213381" cy="90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886254" y="4343865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Joe (2015)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481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9935" y="1525505"/>
            <a:ext cx="5353965" cy="4725003"/>
            <a:chOff x="449935" y="1525505"/>
            <a:chExt cx="5353965" cy="4725003"/>
          </a:xfrm>
        </p:grpSpPr>
        <p:sp>
          <p:nvSpPr>
            <p:cNvPr id="588" name="Shape 588"/>
            <p:cNvSpPr/>
            <p:nvPr/>
          </p:nvSpPr>
          <p:spPr>
            <a:xfrm>
              <a:off x="449935" y="1525505"/>
              <a:ext cx="2400164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 lvl="0">
                <a:defRPr sz="1800" i="0"/>
              </a:pPr>
              <a:r>
                <a:rPr b="1" dirty="0">
                  <a:latin typeface="+mn-lt"/>
                  <a:ea typeface="Arial" charset="0"/>
                  <a:cs typeface="Arial" charset="0"/>
                </a:rPr>
                <a:t>Supervised Learning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49935" y="2119786"/>
              <a:ext cx="5353963" cy="1320801"/>
              <a:chOff x="449937" y="2119786"/>
              <a:chExt cx="5353963" cy="1320801"/>
            </a:xfrm>
          </p:grpSpPr>
          <p:sp>
            <p:nvSpPr>
              <p:cNvPr id="585" name="Shape 585"/>
              <p:cNvSpPr/>
              <p:nvPr/>
            </p:nvSpPr>
            <p:spPr>
              <a:xfrm>
                <a:off x="2580558" y="2439709"/>
                <a:ext cx="3223342" cy="68095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 dirty="0">
                    <a:ea typeface="Arial" charset="0"/>
                    <a:cs typeface="Arial" charset="0"/>
                    <a:sym typeface="Futura LT Pro Light"/>
                  </a:rPr>
                  <a:t>Generalized Linear Models</a:t>
                </a:r>
                <a:r>
                  <a:rPr sz="1300" dirty="0">
                    <a:ea typeface="Arial" charset="0"/>
                    <a:cs typeface="Arial" charset="0"/>
                    <a:sym typeface="Futura LT Pro Light"/>
                  </a:rPr>
                  <a:t>: Binomial, Gaussian, Gamma, Poisson and Tweedie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 dirty="0">
                    <a:ea typeface="Arial" charset="0"/>
                    <a:cs typeface="Arial" charset="0"/>
                    <a:sym typeface="Futura LT Pro Light"/>
                  </a:rPr>
                  <a:t>Naïve Bayes </a:t>
                </a:r>
              </a:p>
            </p:txBody>
          </p:sp>
          <p:grpSp>
            <p:nvGrpSpPr>
              <p:cNvPr id="593" name="Group 593"/>
              <p:cNvGrpSpPr/>
              <p:nvPr/>
            </p:nvGrpSpPr>
            <p:grpSpPr>
              <a:xfrm>
                <a:off x="449937" y="2134335"/>
                <a:ext cx="1797963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589" name="Shape 58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92" name="Group 592"/>
                <p:cNvGrpSpPr/>
                <p:nvPr/>
              </p:nvGrpSpPr>
              <p:grpSpPr>
                <a:xfrm>
                  <a:off x="339643" y="349476"/>
                  <a:ext cx="2236105" cy="736433"/>
                  <a:chOff x="-1" y="0"/>
                  <a:chExt cx="2236103" cy="736432"/>
                </a:xfrm>
                <a:grpFill/>
              </p:grpSpPr>
              <p:sp>
                <p:nvSpPr>
                  <p:cNvPr id="590" name="Shape 590"/>
                  <p:cNvSpPr/>
                  <p:nvPr/>
                </p:nvSpPr>
                <p:spPr>
                  <a:xfrm>
                    <a:off x="-1" y="0"/>
                    <a:ext cx="2236103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 dirty="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91" name="Shape 591"/>
                  <p:cNvSpPr/>
                  <p:nvPr/>
                </p:nvSpPr>
                <p:spPr>
                  <a:xfrm>
                    <a:off x="-1" y="75930"/>
                    <a:ext cx="2236103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dirty="0">
                        <a:latin typeface="+mn-lt"/>
                        <a:ea typeface="Arial" charset="0"/>
                        <a:cs typeface="Arial" charset="0"/>
                      </a:rPr>
                      <a:t>Statistical Analysis</a:t>
                    </a:r>
                  </a:p>
                </p:txBody>
              </p:sp>
            </p:grpSp>
          </p:grpSp>
          <p:sp>
            <p:nvSpPr>
              <p:cNvPr id="594" name="Shape 594"/>
              <p:cNvSpPr/>
              <p:nvPr/>
            </p:nvSpPr>
            <p:spPr>
              <a:xfrm>
                <a:off x="2396406" y="2119786"/>
                <a:ext cx="1" cy="132080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9935" y="3559248"/>
              <a:ext cx="5353963" cy="1304298"/>
              <a:chOff x="449937" y="3546905"/>
              <a:chExt cx="5353963" cy="1304298"/>
            </a:xfrm>
          </p:grpSpPr>
          <p:sp>
            <p:nvSpPr>
              <p:cNvPr id="574" name="Shape 574"/>
              <p:cNvSpPr/>
              <p:nvPr/>
            </p:nvSpPr>
            <p:spPr>
              <a:xfrm>
                <a:off x="449937" y="3546905"/>
                <a:ext cx="1797963" cy="1304298"/>
              </a:xfrm>
              <a:prstGeom prst="rect">
                <a:avLst/>
              </a:prstGeom>
              <a:solidFill>
                <a:srgbClr val="FFF200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  <a:endParaRPr dirty="0"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577" name="Group 577"/>
              <p:cNvGrpSpPr/>
              <p:nvPr/>
            </p:nvGrpSpPr>
            <p:grpSpPr>
              <a:xfrm>
                <a:off x="768488" y="3835438"/>
                <a:ext cx="1205478" cy="727232"/>
                <a:chOff x="-164378" y="0"/>
                <a:chExt cx="1907348" cy="736432"/>
              </a:xfrm>
              <a:solidFill>
                <a:srgbClr val="FFF200"/>
              </a:solidFill>
            </p:grpSpPr>
            <p:sp>
              <p:nvSpPr>
                <p:cNvPr id="575" name="Shape 575"/>
                <p:cNvSpPr/>
                <p:nvPr/>
              </p:nvSpPr>
              <p:spPr>
                <a:xfrm>
                  <a:off x="0" y="0"/>
                  <a:ext cx="1507995" cy="736432"/>
                </a:xfrm>
                <a:prstGeom prst="rect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 defTabSz="844550">
                    <a:lnSpc>
                      <a:spcPct val="90000"/>
                    </a:lnSpc>
                    <a:spcBef>
                      <a:spcPts val="700"/>
                    </a:spcBef>
                    <a:defRPr sz="2000">
                      <a:solidFill>
                        <a:srgbClr val="FFFFFF"/>
                      </a:solidFill>
                      <a:latin typeface="Futura Std Book"/>
                      <a:ea typeface="Futura Std Book"/>
                      <a:cs typeface="Futura Std Book"/>
                      <a:sym typeface="Futura Std Book"/>
                    </a:defRPr>
                  </a:pPr>
                  <a:endParaRPr sz="2000" dirty="0"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6" name="Shape 576"/>
                <p:cNvSpPr/>
                <p:nvPr/>
              </p:nvSpPr>
              <p:spPr>
                <a:xfrm>
                  <a:off x="-164378" y="240253"/>
                  <a:ext cx="1907348" cy="326473"/>
                </a:xfrm>
                <a:prstGeom prst="rect">
                  <a:avLst/>
                </a:prstGeom>
                <a:grp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6194" tIns="36194" rIns="36194" bIns="36194" numCol="1" anchor="ctr">
                  <a:spAutoFit/>
                </a:bodyPr>
                <a:lstStyle>
                  <a:lvl1pPr algn="ctr" defTabSz="844550">
                    <a:lnSpc>
                      <a:spcPct val="90000"/>
                    </a:lnSpc>
                    <a:spcBef>
                      <a:spcPts val="800"/>
                    </a:spcBef>
                    <a:defRPr sz="2000">
                      <a:solidFill>
                        <a:srgbClr val="FFFFFF"/>
                      </a:solidFill>
                      <a:latin typeface="Futura Std Book"/>
                      <a:ea typeface="Futura Std Book"/>
                      <a:cs typeface="Futura Std Book"/>
                      <a:sym typeface="Futura Std Book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dirty="0">
                      <a:latin typeface="+mn-lt"/>
                      <a:ea typeface="Arial" charset="0"/>
                      <a:cs typeface="Arial" charset="0"/>
                    </a:rPr>
                    <a:t>Ensembles</a:t>
                  </a:r>
                </a:p>
              </p:txBody>
            </p:sp>
          </p:grpSp>
          <p:sp>
            <p:nvSpPr>
              <p:cNvPr id="586" name="Shape 586"/>
              <p:cNvSpPr/>
              <p:nvPr/>
            </p:nvSpPr>
            <p:spPr>
              <a:xfrm>
                <a:off x="2580558" y="3658522"/>
                <a:ext cx="3223342" cy="10810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 dirty="0">
                    <a:ea typeface="Arial" charset="0"/>
                    <a:cs typeface="Arial" charset="0"/>
                    <a:sym typeface="Futura LT Pro Light"/>
                  </a:rPr>
                  <a:t>Distributed Random Forest</a:t>
                </a:r>
                <a:r>
                  <a:rPr sz="1300" dirty="0">
                    <a:ea typeface="Arial" charset="0"/>
                    <a:cs typeface="Arial" charset="0"/>
                    <a:sym typeface="Futura LT Pro Light"/>
                  </a:rPr>
                  <a:t>: Classification or regression models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 dirty="0">
                    <a:ea typeface="Arial" charset="0"/>
                    <a:cs typeface="Arial" charset="0"/>
                    <a:sym typeface="Futura LT Pro Light"/>
                  </a:rPr>
                  <a:t>Gradient Boosting Machine</a:t>
                </a:r>
                <a:r>
                  <a:rPr sz="1300" dirty="0">
                    <a:ea typeface="Arial" charset="0"/>
                    <a:cs typeface="Arial" charset="0"/>
                    <a:sym typeface="Futura LT Pro Light"/>
                  </a:rPr>
                  <a:t>: Produces an ensemble of decision trees with increasing refined approximations</a:t>
                </a:r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2396406" y="3555808"/>
                <a:ext cx="1" cy="1286493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49935" y="4953597"/>
              <a:ext cx="5353965" cy="1296911"/>
              <a:chOff x="449935" y="4953934"/>
              <a:chExt cx="5353965" cy="1296911"/>
            </a:xfrm>
          </p:grpSpPr>
          <p:grpSp>
            <p:nvGrpSpPr>
              <p:cNvPr id="583" name="Group 583"/>
              <p:cNvGrpSpPr/>
              <p:nvPr/>
            </p:nvGrpSpPr>
            <p:grpSpPr>
              <a:xfrm>
                <a:off x="449935" y="4956538"/>
                <a:ext cx="1797965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579" name="Shape 57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82" name="Group 582"/>
                <p:cNvGrpSpPr/>
                <p:nvPr/>
              </p:nvGrpSpPr>
              <p:grpSpPr>
                <a:xfrm>
                  <a:off x="71992" y="292184"/>
                  <a:ext cx="2771409" cy="736433"/>
                  <a:chOff x="-1" y="0"/>
                  <a:chExt cx="2771407" cy="736432"/>
                </a:xfrm>
                <a:grpFill/>
              </p:grpSpPr>
              <p:sp>
                <p:nvSpPr>
                  <p:cNvPr id="580" name="Shape 580"/>
                  <p:cNvSpPr/>
                  <p:nvPr/>
                </p:nvSpPr>
                <p:spPr>
                  <a:xfrm>
                    <a:off x="-1" y="0"/>
                    <a:ext cx="2771407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 dirty="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81" name="Shape 581"/>
                  <p:cNvSpPr/>
                  <p:nvPr/>
                </p:nvSpPr>
                <p:spPr>
                  <a:xfrm>
                    <a:off x="-1" y="75930"/>
                    <a:ext cx="2771407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dirty="0">
                        <a:latin typeface="+mn-lt"/>
                        <a:ea typeface="Arial" charset="0"/>
                        <a:cs typeface="Arial" charset="0"/>
                      </a:rPr>
                      <a:t>Deep Neural Networks</a:t>
                    </a:r>
                  </a:p>
                </p:txBody>
              </p:sp>
            </p:grpSp>
          </p:grpSp>
          <p:sp>
            <p:nvSpPr>
              <p:cNvPr id="587" name="Shape 587"/>
              <p:cNvSpPr/>
              <p:nvPr/>
            </p:nvSpPr>
            <p:spPr>
              <a:xfrm>
                <a:off x="2580558" y="5181121"/>
                <a:ext cx="3223342" cy="8425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300" b="1" dirty="0">
                    <a:ea typeface="Arial" charset="0"/>
                    <a:cs typeface="Arial" charset="0"/>
                    <a:sym typeface="Futura LT Pro Light"/>
                  </a:rPr>
                  <a:t>Deep learning</a:t>
                </a:r>
                <a:r>
                  <a:rPr sz="1300" dirty="0">
                    <a:ea typeface="Arial" charset="0"/>
                    <a:cs typeface="Arial" charset="0"/>
                    <a:sym typeface="Futura LT Pro Light"/>
                  </a:rPr>
                  <a:t>: Create multi-layer feed forward neural networks starting with an input layer followed by multiple layers of nonlinear transformations</a:t>
                </a:r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2396406" y="4953934"/>
                <a:ext cx="1" cy="129691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a typeface="Arial" charset="0"/>
                <a:cs typeface="Arial" charset="0"/>
                <a:sym typeface="Futura LT Pro Book"/>
              </a:rPr>
              <a:t>Algorithms Overview</a:t>
            </a:r>
            <a:endParaRPr lang="en-US" dirty="0">
              <a:ea typeface="Arial" charset="0"/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999698" y="1525505"/>
            <a:ext cx="6078002" cy="4725003"/>
            <a:chOff x="6253698" y="1525505"/>
            <a:chExt cx="6078002" cy="4725003"/>
          </a:xfrm>
        </p:grpSpPr>
        <p:sp>
          <p:nvSpPr>
            <p:cNvPr id="35" name="Shape 588"/>
            <p:cNvSpPr/>
            <p:nvPr/>
          </p:nvSpPr>
          <p:spPr>
            <a:xfrm>
              <a:off x="6253698" y="1525505"/>
              <a:ext cx="317500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 lvl="0">
                <a:defRPr sz="1800" i="0"/>
              </a:pPr>
              <a:r>
                <a:rPr lang="en-US" b="1" dirty="0">
                  <a:latin typeface="+mn-lt"/>
                  <a:ea typeface="Arial" charset="0"/>
                  <a:cs typeface="Arial" charset="0"/>
                </a:rPr>
                <a:t>Uns</a:t>
              </a:r>
              <a:r>
                <a:rPr b="1" dirty="0">
                  <a:latin typeface="+mn-lt"/>
                  <a:ea typeface="Arial" charset="0"/>
                  <a:cs typeface="Arial" charset="0"/>
                </a:rPr>
                <a:t>upervised Learning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253698" y="2119786"/>
              <a:ext cx="5328563" cy="1320801"/>
              <a:chOff x="6253700" y="2119786"/>
              <a:chExt cx="5328563" cy="1320801"/>
            </a:xfrm>
          </p:grpSpPr>
          <p:sp>
            <p:nvSpPr>
              <p:cNvPr id="32" name="Shape 585"/>
              <p:cNvSpPr/>
              <p:nvPr/>
            </p:nvSpPr>
            <p:spPr>
              <a:xfrm>
                <a:off x="8358921" y="2458945"/>
                <a:ext cx="3223342" cy="6424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K-means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Partitions observations into k clusters/groups of the same spatial size. Automatically detect optimal k</a:t>
                </a:r>
              </a:p>
            </p:txBody>
          </p:sp>
          <p:grpSp>
            <p:nvGrpSpPr>
              <p:cNvPr id="36" name="Group 593"/>
              <p:cNvGrpSpPr/>
              <p:nvPr/>
            </p:nvGrpSpPr>
            <p:grpSpPr>
              <a:xfrm>
                <a:off x="6253700" y="2134335"/>
                <a:ext cx="1797963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0" name="Shape 58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1" name="Group 592"/>
                <p:cNvGrpSpPr/>
                <p:nvPr/>
              </p:nvGrpSpPr>
              <p:grpSpPr>
                <a:xfrm>
                  <a:off x="339643" y="349476"/>
                  <a:ext cx="2236105" cy="736433"/>
                  <a:chOff x="-1" y="0"/>
                  <a:chExt cx="2236103" cy="736432"/>
                </a:xfrm>
                <a:grpFill/>
              </p:grpSpPr>
              <p:sp>
                <p:nvSpPr>
                  <p:cNvPr id="42" name="Shape 590"/>
                  <p:cNvSpPr/>
                  <p:nvPr/>
                </p:nvSpPr>
                <p:spPr>
                  <a:xfrm>
                    <a:off x="-1" y="0"/>
                    <a:ext cx="2236103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 dirty="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3" name="Shape 591"/>
                  <p:cNvSpPr/>
                  <p:nvPr/>
                </p:nvSpPr>
                <p:spPr>
                  <a:xfrm>
                    <a:off x="-1" y="203387"/>
                    <a:ext cx="2236103" cy="329656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Clustering</a:t>
                    </a:r>
                    <a:endParaRPr dirty="0">
                      <a:latin typeface="+mn-lt"/>
                      <a:ea typeface="Arial" charset="0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37" name="Shape 594"/>
              <p:cNvSpPr/>
              <p:nvPr/>
            </p:nvSpPr>
            <p:spPr>
              <a:xfrm>
                <a:off x="8200169" y="2119786"/>
                <a:ext cx="1" cy="132080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253698" y="3559248"/>
              <a:ext cx="6078002" cy="1304298"/>
              <a:chOff x="6253700" y="3559248"/>
              <a:chExt cx="6078002" cy="1304298"/>
            </a:xfrm>
          </p:grpSpPr>
          <p:grpSp>
            <p:nvGrpSpPr>
              <p:cNvPr id="30" name="Group 578"/>
              <p:cNvGrpSpPr/>
              <p:nvPr/>
            </p:nvGrpSpPr>
            <p:grpSpPr>
              <a:xfrm>
                <a:off x="6253700" y="3559248"/>
                <a:ext cx="1797963" cy="1304298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8" name="Shape 574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9" name="Group 577"/>
                <p:cNvGrpSpPr/>
                <p:nvPr/>
              </p:nvGrpSpPr>
              <p:grpSpPr>
                <a:xfrm>
                  <a:off x="223396" y="292184"/>
                  <a:ext cx="2572435" cy="974305"/>
                  <a:chOff x="-445003" y="0"/>
                  <a:chExt cx="2572434" cy="974303"/>
                </a:xfrm>
                <a:grpFill/>
              </p:grpSpPr>
              <p:sp>
                <p:nvSpPr>
                  <p:cNvPr id="50" name="Shape 575"/>
                  <p:cNvSpPr/>
                  <p:nvPr/>
                </p:nvSpPr>
                <p:spPr>
                  <a:xfrm>
                    <a:off x="0" y="0"/>
                    <a:ext cx="1507995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 dirty="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1" name="Shape 576"/>
                  <p:cNvSpPr/>
                  <p:nvPr/>
                </p:nvSpPr>
                <p:spPr>
                  <a:xfrm>
                    <a:off x="-445003" y="39036"/>
                    <a:ext cx="2572434" cy="935267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Dimensionality Reduction</a:t>
                    </a:r>
                  </a:p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dirty="0">
                      <a:latin typeface="+mn-lt"/>
                      <a:ea typeface="Arial" charset="0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33" name="Shape 586"/>
              <p:cNvSpPr/>
              <p:nvPr/>
            </p:nvSpPr>
            <p:spPr>
              <a:xfrm>
                <a:off x="8358920" y="3670865"/>
                <a:ext cx="3972782" cy="10810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Principal Component Analysis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Linearly transforms correlated variables to independent components</a:t>
                </a:r>
              </a:p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Generalized Low Rank Models: </a:t>
                </a:r>
                <a:r>
                  <a:rPr lang="en-US" sz="1300" dirty="0">
                    <a:ea typeface="Arial" charset="0"/>
                    <a:cs typeface="Arial" charset="0"/>
                  </a:rPr>
                  <a:t>extend the idea of PCA to handle arbitrary data consisting of numerical, Boolean, categorical, and missing data</a:t>
                </a:r>
                <a:endParaRPr lang="en-US" sz="1300" dirty="0">
                  <a:ea typeface="Arial" charset="0"/>
                  <a:cs typeface="Arial" charset="0"/>
                  <a:sym typeface="Futura LT Pro Light"/>
                </a:endParaRPr>
              </a:p>
            </p:txBody>
          </p:sp>
          <p:sp>
            <p:nvSpPr>
              <p:cNvPr id="38" name="Shape 595"/>
              <p:cNvSpPr/>
              <p:nvPr/>
            </p:nvSpPr>
            <p:spPr>
              <a:xfrm>
                <a:off x="8200169" y="3568151"/>
                <a:ext cx="1" cy="1286493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53698" y="4953597"/>
              <a:ext cx="5328565" cy="1296911"/>
              <a:chOff x="6253698" y="4953260"/>
              <a:chExt cx="5328565" cy="1296911"/>
            </a:xfrm>
          </p:grpSpPr>
          <p:grpSp>
            <p:nvGrpSpPr>
              <p:cNvPr id="31" name="Group 583"/>
              <p:cNvGrpSpPr/>
              <p:nvPr/>
            </p:nvGrpSpPr>
            <p:grpSpPr>
              <a:xfrm>
                <a:off x="6253698" y="4955864"/>
                <a:ext cx="1797965" cy="1291702"/>
                <a:chOff x="-1" y="0"/>
                <a:chExt cx="2844800" cy="1320800"/>
              </a:xfrm>
              <a:solidFill>
                <a:srgbClr val="FFF200"/>
              </a:solidFill>
            </p:grpSpPr>
            <p:sp>
              <p:nvSpPr>
                <p:cNvPr id="44" name="Shape 579"/>
                <p:cNvSpPr/>
                <p:nvPr/>
              </p:nvSpPr>
              <p:spPr>
                <a:xfrm>
                  <a:off x="-1" y="0"/>
                  <a:ext cx="2844800" cy="1320800"/>
                </a:xfrm>
                <a:prstGeom prst="rect">
                  <a:avLst/>
                </a:prstGeom>
                <a:grpFill/>
                <a:ln w="190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45" name="Group 582"/>
                <p:cNvGrpSpPr/>
                <p:nvPr/>
              </p:nvGrpSpPr>
              <p:grpSpPr>
                <a:xfrm>
                  <a:off x="71992" y="292184"/>
                  <a:ext cx="2771409" cy="736433"/>
                  <a:chOff x="-1" y="0"/>
                  <a:chExt cx="2771407" cy="736432"/>
                </a:xfrm>
                <a:grpFill/>
              </p:grpSpPr>
              <p:sp>
                <p:nvSpPr>
                  <p:cNvPr id="46" name="Shape 580"/>
                  <p:cNvSpPr/>
                  <p:nvPr/>
                </p:nvSpPr>
                <p:spPr>
                  <a:xfrm>
                    <a:off x="-1" y="0"/>
                    <a:ext cx="2771407" cy="736432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 defTabSz="844550">
                      <a:lnSpc>
                        <a:spcPct val="90000"/>
                      </a:lnSpc>
                      <a:spcBef>
                        <a:spcPts val="7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pPr>
                    <a:endParaRPr sz="2000" dirty="0"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7" name="Shape 581"/>
                  <p:cNvSpPr/>
                  <p:nvPr/>
                </p:nvSpPr>
                <p:spPr>
                  <a:xfrm>
                    <a:off x="-1" y="75930"/>
                    <a:ext cx="2771407" cy="584571"/>
                  </a:xfrm>
                  <a:prstGeom prst="rect">
                    <a:avLst/>
                  </a:prstGeom>
                  <a:grp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36194" tIns="36194" rIns="36194" bIns="36194" numCol="1" anchor="ctr">
                    <a:spAutoFit/>
                  </a:bodyPr>
                  <a:lstStyle>
                    <a:lvl1pPr algn="ctr" defTabSz="84455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  <a:latin typeface="Futura Std Book"/>
                        <a:ea typeface="Futura Std Book"/>
                        <a:cs typeface="Futura Std Book"/>
                        <a:sym typeface="Futura Std Book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en-US" dirty="0">
                        <a:latin typeface="+mn-lt"/>
                        <a:ea typeface="Arial" charset="0"/>
                        <a:cs typeface="Arial" charset="0"/>
                      </a:rPr>
                      <a:t>Anomaly Detection</a:t>
                    </a:r>
                  </a:p>
                </p:txBody>
              </p:sp>
            </p:grpSp>
          </p:grpSp>
          <p:sp>
            <p:nvSpPr>
              <p:cNvPr id="34" name="Shape 587"/>
              <p:cNvSpPr/>
              <p:nvPr/>
            </p:nvSpPr>
            <p:spPr>
              <a:xfrm>
                <a:off x="8358921" y="5280474"/>
                <a:ext cx="3223342" cy="6424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0954" tIns="20954" rIns="20954" bIns="20954" anchor="ctr">
                <a:spAutoFit/>
              </a:bodyPr>
              <a:lstStyle/>
              <a:p>
                <a:pPr marL="285750" lvl="1" indent="-285750" defTabSz="488950">
                  <a:spcBef>
                    <a:spcPts val="3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lang="en-US" sz="1300" b="1" dirty="0">
                    <a:ea typeface="Arial" charset="0"/>
                    <a:cs typeface="Arial" charset="0"/>
                    <a:sym typeface="Futura LT Pro Light"/>
                  </a:rPr>
                  <a:t>Autoencoders</a:t>
                </a:r>
                <a:r>
                  <a:rPr lang="en-US" sz="1300" dirty="0">
                    <a:ea typeface="Arial" charset="0"/>
                    <a:cs typeface="Arial" charset="0"/>
                    <a:sym typeface="Futura LT Pro Light"/>
                  </a:rPr>
                  <a:t>: Find outliers using a nonlinear dimensionality reduction using deep learning</a:t>
                </a:r>
              </a:p>
            </p:txBody>
          </p:sp>
          <p:sp>
            <p:nvSpPr>
              <p:cNvPr id="39" name="Shape 596"/>
              <p:cNvSpPr/>
              <p:nvPr/>
            </p:nvSpPr>
            <p:spPr>
              <a:xfrm>
                <a:off x="8200169" y="4953260"/>
                <a:ext cx="1" cy="1296911"/>
              </a:xfrm>
              <a:prstGeom prst="line">
                <a:avLst/>
              </a:prstGeom>
              <a:ln w="57150">
                <a:solidFill>
                  <a:srgbClr val="FBE93A"/>
                </a:solidFill>
              </a:ln>
            </p:spPr>
            <p:txBody>
              <a:bodyPr lIns="0" tIns="0" rIns="0" bIns="0"/>
              <a:lstStyle/>
              <a:p>
                <a:pPr lvl="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200" dirty="0"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52" name="Rectangle 5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B56C-D57F-B34A-875F-BB0FA4F633AA}" type="slidenum">
              <a:rPr lang="en-US" smtClean="0"/>
              <a:t>9</a:t>
            </a:fld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68" y="6294121"/>
            <a:ext cx="1014984" cy="3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48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27905</TotalTime>
  <Words>1097</Words>
  <Application>Microsoft Office PowerPoint</Application>
  <PresentationFormat>Widescreen</PresentationFormat>
  <Paragraphs>306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Futura LT Pro Book</vt:lpstr>
      <vt:lpstr>Futura LT Pro Light</vt:lpstr>
      <vt:lpstr>Futura Std Book</vt:lpstr>
      <vt:lpstr>Helvetica</vt:lpstr>
      <vt:lpstr>Palatino Linotype</vt:lpstr>
      <vt:lpstr>Office Theme</vt:lpstr>
      <vt:lpstr>Machine Learning with H2O</vt:lpstr>
      <vt:lpstr>About Me</vt:lpstr>
      <vt:lpstr>Learning Objectives</vt:lpstr>
      <vt:lpstr>H2O Examples in R &amp; Python  bit.ly/odsc_h2o_ml_2017</vt:lpstr>
      <vt:lpstr>PowerPoint Presentation</vt:lpstr>
      <vt:lpstr>About H2O.ai</vt:lpstr>
      <vt:lpstr>Company Overview</vt:lpstr>
      <vt:lpstr>Joe the Outlier</vt:lpstr>
      <vt:lpstr>Algorithms Overview</vt:lpstr>
      <vt:lpstr>High Level Architecture</vt:lpstr>
      <vt:lpstr>High Level Architecture</vt:lpstr>
      <vt:lpstr>PowerPoint Presentation</vt:lpstr>
      <vt:lpstr>Start and Connect to a Local H2O Cluster</vt:lpstr>
      <vt:lpstr>PowerPoint Presentation</vt:lpstr>
      <vt:lpstr>PowerPoint Presentation</vt:lpstr>
      <vt:lpstr>Importing Data into H2O</vt:lpstr>
      <vt:lpstr>PowerPoint Presentation</vt:lpstr>
      <vt:lpstr>PowerPoint Presentation</vt:lpstr>
      <vt:lpstr>PowerPoint Presentation</vt:lpstr>
      <vt:lpstr>Basic Data Transformation &amp; Exploration</vt:lpstr>
      <vt:lpstr>Regression &amp; Classification Models (Basics)</vt:lpstr>
      <vt:lpstr>Algorithms Overview</vt:lpstr>
      <vt:lpstr>PowerPoint Presentation</vt:lpstr>
      <vt:lpstr>Confusion Matrix</vt:lpstr>
      <vt:lpstr>Confusion Matrix</vt:lpstr>
      <vt:lpstr>Regression Models (Grid Search)</vt:lpstr>
      <vt:lpstr>Improving Model Performance (Step-by-Step)</vt:lpstr>
      <vt:lpstr>Cross-Validation</vt:lpstr>
      <vt:lpstr>Early Stopping</vt:lpstr>
      <vt:lpstr>Regression Models (Ensembles)</vt:lpstr>
      <vt:lpstr>Improving Model Performance (Step-by-Step)</vt:lpstr>
      <vt:lpstr>Recap</vt:lpstr>
      <vt:lpstr>Learning Objectives</vt:lpstr>
      <vt:lpstr>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Products 2016</dc:title>
  <dc:subject/>
  <dc:creator>Desmond Chan</dc:creator>
  <cp:keywords/>
  <dc:description/>
  <cp:lastModifiedBy>Chow, Jo</cp:lastModifiedBy>
  <cp:revision>1345</cp:revision>
  <dcterms:created xsi:type="dcterms:W3CDTF">2016-05-16T23:30:09Z</dcterms:created>
  <dcterms:modified xsi:type="dcterms:W3CDTF">2017-03-01T16:47:56Z</dcterms:modified>
  <cp:category/>
</cp:coreProperties>
</file>